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A9C88B-1615-4E91-9B04-010A247638F8}" type="datetimeFigureOut">
              <a:rPr lang="en-US" smtClean="0"/>
              <a:t>12/25/2011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2D214-08CE-40CE-B1FF-390D36CB7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699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2D214-08CE-40CE-B1FF-390D36CB779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98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2D214-08CE-40CE-B1FF-390D36CB779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41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4AB8B-EB46-46C6-A6B4-1643F07666B0}" type="datetime1">
              <a:rPr lang="en-US" smtClean="0"/>
              <a:t>12/25/2011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D259-6C05-4BE1-832D-CA8BE42DE9C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F29A5-E921-4CF3-9D5C-3E68E958AC9D}" type="datetime1">
              <a:rPr lang="en-US" smtClean="0"/>
              <a:t>12/25/2011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D259-6C05-4BE1-832D-CA8BE42DE9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ECBFF-D064-4CCA-9405-63DC7E2168F3}" type="datetime1">
              <a:rPr lang="en-US" smtClean="0"/>
              <a:t>12/25/2011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D259-6C05-4BE1-832D-CA8BE42DE9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549C9-E5DA-4826-8153-69D3DEBE0E59}" type="datetime1">
              <a:rPr lang="en-US" smtClean="0"/>
              <a:t>12/25/2011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D259-6C05-4BE1-832D-CA8BE42DE9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79AD1-67B7-42B5-8118-05981E340656}" type="datetime1">
              <a:rPr lang="en-US" smtClean="0"/>
              <a:t>12/25/2011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D259-6C05-4BE1-832D-CA8BE42DE9C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E88CA-2ECD-40B8-9FE7-8AB8DFB61DDD}" type="datetime1">
              <a:rPr lang="en-US" smtClean="0"/>
              <a:t>12/25/2011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D259-6C05-4BE1-832D-CA8BE42DE9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B0B97-8DCB-45DA-AC2F-6EFEBBE70A43}" type="datetime1">
              <a:rPr lang="en-US" smtClean="0"/>
              <a:t>12/25/2011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D259-6C05-4BE1-832D-CA8BE42DE9C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E5A90-4780-4DB1-844E-15C78AC1AC0F}" type="datetime1">
              <a:rPr lang="en-US" smtClean="0"/>
              <a:t>12/25/2011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D259-6C05-4BE1-832D-CA8BE42DE9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5065-7505-407A-8229-9235C4DE78CF}" type="datetime1">
              <a:rPr lang="en-US" smtClean="0"/>
              <a:t>12/25/2011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D259-6C05-4BE1-832D-CA8BE42DE9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8F132-7046-4D0D-B0CD-2870867A923D}" type="datetime1">
              <a:rPr lang="en-US" smtClean="0"/>
              <a:t>12/25/2011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D259-6C05-4BE1-832D-CA8BE42DE9C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4076-9D96-42E7-818D-2EC83381030B}" type="datetime1">
              <a:rPr lang="en-US" smtClean="0"/>
              <a:t>12/25/2011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D259-6C05-4BE1-832D-CA8BE42DE9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CFF4F37-7052-4AFB-A7E0-1DC69C91F4E0}" type="datetime1">
              <a:rPr lang="en-US" smtClean="0"/>
              <a:t>12/25/2011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23CD259-6C05-4BE1-832D-CA8BE42DE9C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Semantic Matchmaking Algorithm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Marko Lazi</a:t>
            </a:r>
            <a:r>
              <a:rPr lang="sr-Latn-RS"/>
              <a:t>ć 3335/2011</a:t>
            </a:r>
          </a:p>
          <a:p>
            <a:r>
              <a:rPr lang="sr-Latn-RS" sz="2000" smtClean="0"/>
              <a:t>marko.lazi</a:t>
            </a:r>
            <a:r>
              <a:rPr lang="en-US" sz="2000" smtClean="0"/>
              <a:t>c</a:t>
            </a:r>
            <a:r>
              <a:rPr lang="sr-Latn-RS" sz="2000" smtClean="0"/>
              <a:t>88@gmail.com</a:t>
            </a:r>
            <a:endParaRPr lang="en-US" sz="2000"/>
          </a:p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619672" y="5013176"/>
            <a:ext cx="56166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/>
              <a:t>Department of Computer Engineering and Computer Science,</a:t>
            </a:r>
          </a:p>
          <a:p>
            <a:pPr algn="ctr">
              <a:defRPr/>
            </a:pPr>
            <a:r>
              <a:rPr lang="en-US"/>
              <a:t>School of Electrical Engineering,</a:t>
            </a:r>
          </a:p>
          <a:p>
            <a:pPr algn="ctr">
              <a:defRPr/>
            </a:pPr>
            <a:r>
              <a:rPr lang="en-US"/>
              <a:t>University of Belgrade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3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defRPr/>
            </a:pPr>
            <a:r>
              <a:rPr lang="en-US" b="1"/>
              <a:t>Marko </a:t>
            </a:r>
            <a:r>
              <a:rPr lang="en-US" b="1" smtClean="0"/>
              <a:t>Lazi</a:t>
            </a:r>
            <a:r>
              <a:rPr lang="sr-Latn-RS" b="1" smtClean="0"/>
              <a:t>ć</a:t>
            </a:r>
            <a:r>
              <a:rPr lang="en-US" smtClean="0"/>
              <a:t>(marko.lazic88@gmail.com</a:t>
            </a:r>
            <a:r>
              <a:rPr lang="en-US"/>
              <a:t>)</a:t>
            </a:r>
          </a:p>
          <a:p>
            <a:pPr algn="ctr">
              <a:defRPr/>
            </a:pPr>
            <a:r>
              <a:rPr lang="en-US"/>
              <a:t>Department of Computer Engineering and Computer Science,</a:t>
            </a:r>
          </a:p>
          <a:p>
            <a:pPr algn="ctr">
              <a:defRPr/>
            </a:pPr>
            <a:r>
              <a:rPr lang="en-US"/>
              <a:t>School of Electrical Engineering,</a:t>
            </a:r>
          </a:p>
          <a:p>
            <a:pPr algn="ctr">
              <a:defRPr/>
            </a:pPr>
            <a:r>
              <a:rPr lang="en-US"/>
              <a:t>University of Belgrade</a:t>
            </a:r>
          </a:p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D259-6C05-4BE1-832D-CA8BE42DE9C3}" type="slidenum">
              <a:rPr lang="en-US" smtClean="0"/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828844" y="59883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/>
              <a:t>/10</a:t>
            </a:r>
            <a:endParaRPr lang="en-US" sz="1400" b="1"/>
          </a:p>
        </p:txBody>
      </p:sp>
    </p:spTree>
    <p:extLst>
      <p:ext uri="{BB962C8B-B14F-4D97-AF65-F5344CB8AC3E}">
        <p14:creationId xmlns:p14="http://schemas.microsoft.com/office/powerpoint/2010/main" val="47629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	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906072" cy="4572000"/>
          </a:xfrm>
        </p:spPr>
        <p:txBody>
          <a:bodyPr/>
          <a:lstStyle/>
          <a:p>
            <a:r>
              <a:rPr lang="en-US"/>
              <a:t>The ability to dynamically discover and 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invoke </a:t>
            </a:r>
            <a:r>
              <a:rPr lang="en-US" smtClean="0"/>
              <a:t>a  Web </a:t>
            </a:r>
            <a:r>
              <a:rPr lang="en-US"/>
              <a:t>Service is a critical </a:t>
            </a:r>
            <a:r>
              <a:rPr lang="en-US" smtClean="0"/>
              <a:t>aspect 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of </a:t>
            </a:r>
            <a:r>
              <a:rPr lang="en-US"/>
              <a:t>Service </a:t>
            </a:r>
            <a:r>
              <a:rPr lang="en-US" smtClean="0"/>
              <a:t>Oriented Architectures</a:t>
            </a:r>
          </a:p>
          <a:p>
            <a:r>
              <a:rPr lang="en-US"/>
              <a:t>In </a:t>
            </a:r>
            <a:r>
              <a:rPr lang="en-US" smtClean="0"/>
              <a:t>order to </a:t>
            </a:r>
            <a:r>
              <a:rPr lang="en-US"/>
              <a:t>overcome the limitations of 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a </a:t>
            </a:r>
            <a:r>
              <a:rPr lang="en-US"/>
              <a:t>syntax-based </a:t>
            </a:r>
            <a:r>
              <a:rPr lang="en-US" smtClean="0"/>
              <a:t>search, matchmaking algorithms</a:t>
            </a:r>
          </a:p>
          <a:p>
            <a:r>
              <a:rPr lang="en-US"/>
              <a:t>originally proposed by M. Paolucci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66992" y="-13967"/>
            <a:ext cx="1066800" cy="329184"/>
          </a:xfrm>
        </p:spPr>
        <p:txBody>
          <a:bodyPr/>
          <a:lstStyle/>
          <a:p>
            <a:fld id="{623CD259-6C05-4BE1-832D-CA8BE42DE9C3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66740" y="-6415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>
                <a:solidFill>
                  <a:schemeClr val="bg1"/>
                </a:solidFill>
              </a:rPr>
              <a:t>/10</a:t>
            </a:r>
            <a:endParaRPr lang="en-US" sz="14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37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Algorithm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algorithm takes a OWL-S </a:t>
            </a:r>
            <a:r>
              <a:rPr lang="en-US" i="1"/>
              <a:t>Query </a:t>
            </a:r>
            <a:r>
              <a:rPr lang="en-US"/>
              <a:t>from the client </a:t>
            </a:r>
            <a:r>
              <a:rPr lang="en-US" smtClean="0"/>
              <a:t>as input </a:t>
            </a:r>
            <a:endParaRPr lang="en-US" smtClean="0"/>
          </a:p>
          <a:p>
            <a:r>
              <a:rPr lang="en-US"/>
              <a:t>I</a:t>
            </a:r>
            <a:r>
              <a:rPr lang="en-US" smtClean="0"/>
              <a:t>terates </a:t>
            </a:r>
            <a:r>
              <a:rPr lang="en-US"/>
              <a:t>over every OWL-S </a:t>
            </a:r>
            <a:r>
              <a:rPr lang="en-US" i="1"/>
              <a:t>Advertisement </a:t>
            </a:r>
            <a:r>
              <a:rPr lang="en-US" i="1" smtClean="0"/>
              <a:t/>
            </a:r>
            <a:br>
              <a:rPr lang="en-US" i="1" smtClean="0"/>
            </a:br>
            <a:r>
              <a:rPr lang="en-US" smtClean="0"/>
              <a:t>in </a:t>
            </a:r>
            <a:r>
              <a:rPr lang="en-US" smtClean="0"/>
              <a:t>its repository </a:t>
            </a:r>
            <a:r>
              <a:rPr lang="en-US"/>
              <a:t>in order to determine a </a:t>
            </a:r>
            <a:r>
              <a:rPr lang="en-US" smtClean="0"/>
              <a:t>match</a:t>
            </a:r>
          </a:p>
          <a:p>
            <a:r>
              <a:rPr lang="en-US"/>
              <a:t>An </a:t>
            </a:r>
            <a:r>
              <a:rPr lang="en-US" i="1" smtClean="0"/>
              <a:t>Advertisement </a:t>
            </a:r>
            <a:r>
              <a:rPr lang="en-US" smtClean="0"/>
              <a:t>and </a:t>
            </a:r>
            <a:r>
              <a:rPr lang="en-US"/>
              <a:t>a </a:t>
            </a:r>
            <a:r>
              <a:rPr lang="en-US" i="1"/>
              <a:t>Query </a:t>
            </a:r>
            <a:r>
              <a:rPr lang="en-US"/>
              <a:t>match 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if </a:t>
            </a:r>
            <a:r>
              <a:rPr lang="en-US"/>
              <a:t>their Outputs and </a:t>
            </a:r>
            <a:r>
              <a:rPr lang="en-US" smtClean="0"/>
              <a:t>Inputs match</a:t>
            </a:r>
          </a:p>
          <a:p>
            <a:r>
              <a:rPr lang="en-US"/>
              <a:t>The algorithm returns a set of matching </a:t>
            </a:r>
            <a:r>
              <a:rPr lang="en-US" smtClean="0"/>
              <a:t>advertisements sorted </a:t>
            </a:r>
            <a:r>
              <a:rPr lang="en-US"/>
              <a:t>according to the degree of </a:t>
            </a:r>
            <a:r>
              <a:rPr lang="en-US" smtClean="0"/>
              <a:t>match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D259-6C05-4BE1-832D-CA8BE42DE9C3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752131" y="43051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>
                <a:solidFill>
                  <a:schemeClr val="bg1"/>
                </a:solidFill>
              </a:rPr>
              <a:t>/10</a:t>
            </a:r>
            <a:endParaRPr lang="en-US" sz="14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09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Algorithm(2)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Let Queryout and Advtout represent the </a:t>
            </a:r>
            <a:r>
              <a:rPr lang="en-US" i="1"/>
              <a:t>list of </a:t>
            </a:r>
            <a:r>
              <a:rPr lang="en-US" i="1" smtClean="0"/>
              <a:t>output concepts </a:t>
            </a:r>
            <a:r>
              <a:rPr lang="en-US"/>
              <a:t>of the </a:t>
            </a:r>
            <a:r>
              <a:rPr lang="en-US" i="1"/>
              <a:t>Query </a:t>
            </a:r>
            <a:r>
              <a:rPr lang="en-US"/>
              <a:t>and </a:t>
            </a:r>
            <a:r>
              <a:rPr lang="en-US" i="1"/>
              <a:t>Advertisement </a:t>
            </a:r>
            <a:r>
              <a:rPr lang="en-US" smtClean="0"/>
              <a:t>respectively</a:t>
            </a:r>
          </a:p>
          <a:p>
            <a:r>
              <a:rPr lang="en-US"/>
              <a:t>Matching the outputs requires the matching between </a:t>
            </a:r>
            <a:r>
              <a:rPr lang="en-US" smtClean="0"/>
              <a:t>two </a:t>
            </a:r>
            <a:r>
              <a:rPr lang="en-US" i="1" smtClean="0"/>
              <a:t>concept-lists</a:t>
            </a:r>
            <a:r>
              <a:rPr lang="en-US"/>
              <a:t>, Queryout and </a:t>
            </a:r>
            <a:r>
              <a:rPr lang="en-US" smtClean="0"/>
              <a:t>Advtout</a:t>
            </a:r>
            <a:endParaRPr lang="en-US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D259-6C05-4BE1-832D-CA8BE42DE9C3}" type="slidenum">
              <a:rPr lang="en-US" smtClean="0"/>
              <a:t>4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573016"/>
            <a:ext cx="5616624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730543" y="34685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>
                <a:solidFill>
                  <a:schemeClr val="bg1"/>
                </a:solidFill>
              </a:rPr>
              <a:t>/10</a:t>
            </a:r>
            <a:endParaRPr lang="en-US" sz="14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40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Algorithm(3)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Let Queryin and Advtin represent the list of </a:t>
            </a:r>
            <a:r>
              <a:rPr lang="en-US" smtClean="0"/>
              <a:t>input </a:t>
            </a:r>
            <a:r>
              <a:rPr lang="en-US" i="1" smtClean="0"/>
              <a:t>Concepts </a:t>
            </a:r>
            <a:r>
              <a:rPr lang="en-US"/>
              <a:t>of the </a:t>
            </a:r>
            <a:r>
              <a:rPr lang="en-US" i="1"/>
              <a:t>Query </a:t>
            </a:r>
            <a:r>
              <a:rPr lang="en-US"/>
              <a:t>and </a:t>
            </a:r>
            <a:r>
              <a:rPr lang="en-US" i="1"/>
              <a:t>Advertisement </a:t>
            </a:r>
            <a:r>
              <a:rPr lang="en-US"/>
              <a:t>respectively.</a:t>
            </a:r>
          </a:p>
          <a:p>
            <a:r>
              <a:rPr lang="en-US"/>
              <a:t>Matching the inputs </a:t>
            </a:r>
            <a:r>
              <a:rPr lang="en-US" smtClean="0"/>
              <a:t>requires: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D259-6C05-4BE1-832D-CA8BE42DE9C3}" type="slidenum">
              <a:rPr lang="en-US" smtClean="0"/>
              <a:t>5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392371"/>
            <a:ext cx="5360300" cy="1330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772245" y="36637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>
                <a:solidFill>
                  <a:schemeClr val="bg1"/>
                </a:solidFill>
              </a:rPr>
              <a:t>/10</a:t>
            </a:r>
            <a:endParaRPr lang="en-US" sz="14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7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Degrees of match (1)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Four degrees of match </a:t>
            </a:r>
            <a:r>
              <a:rPr lang="en-US" smtClean="0"/>
              <a:t>are defined </a:t>
            </a:r>
            <a:r>
              <a:rPr lang="en-US"/>
              <a:t>between a them</a:t>
            </a:r>
            <a:r>
              <a:rPr lang="en-US" smtClean="0"/>
              <a:t>:</a:t>
            </a:r>
          </a:p>
          <a:p>
            <a:pPr lvl="1"/>
            <a:r>
              <a:rPr lang="en-US" b="1" i="1"/>
              <a:t>Exact</a:t>
            </a:r>
            <a:r>
              <a:rPr lang="en-US"/>
              <a:t>: </a:t>
            </a:r>
            <a:endParaRPr lang="en-US" smtClean="0"/>
          </a:p>
          <a:p>
            <a:pPr lvl="2"/>
            <a:r>
              <a:rPr lang="en-US" sz="2000" smtClean="0"/>
              <a:t>If </a:t>
            </a:r>
            <a:r>
              <a:rPr lang="en-US" sz="2000"/>
              <a:t>outA is an equivalent concept to outQ </a:t>
            </a:r>
            <a:r>
              <a:rPr lang="en-US" sz="2000" smtClean="0"/>
              <a:t>or</a:t>
            </a:r>
            <a:r>
              <a:rPr lang="en-US" smtClean="0"/>
              <a:t> </a:t>
            </a:r>
            <a:r>
              <a:rPr lang="en-US" sz="2000" smtClean="0"/>
              <a:t>outA 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>is </a:t>
            </a:r>
            <a:r>
              <a:rPr lang="en-US" sz="2000"/>
              <a:t>a superclass of </a:t>
            </a:r>
            <a:r>
              <a:rPr lang="en-US" sz="2000" smtClean="0"/>
              <a:t>outQ</a:t>
            </a:r>
          </a:p>
          <a:p>
            <a:pPr lvl="2"/>
            <a:r>
              <a:rPr lang="en-US" sz="2000" smtClean="0"/>
              <a:t>In </a:t>
            </a:r>
            <a:r>
              <a:rPr lang="en-US" sz="2000"/>
              <a:t>case of a </a:t>
            </a:r>
            <a:r>
              <a:rPr lang="en-US" sz="2000" smtClean="0"/>
              <a:t>superclass relationship</a:t>
            </a:r>
            <a:r>
              <a:rPr lang="en-US" sz="2000"/>
              <a:t>, 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>it </a:t>
            </a:r>
            <a:r>
              <a:rPr lang="en-US" sz="2000"/>
              <a:t>is assumed that the service provider </a:t>
            </a:r>
            <a:r>
              <a:rPr lang="en-US" sz="2000" smtClean="0"/>
              <a:t>has agreed </a:t>
            </a:r>
            <a:r>
              <a:rPr lang="en-US" sz="2000"/>
              <a:t>to support </a:t>
            </a:r>
            <a:r>
              <a:rPr lang="en-US" sz="2000" i="1"/>
              <a:t>every </a:t>
            </a:r>
            <a:r>
              <a:rPr lang="en-US" sz="2000"/>
              <a:t>possible subclass of </a:t>
            </a:r>
            <a:r>
              <a:rPr lang="en-US" sz="2000" smtClean="0"/>
              <a:t>outA</a:t>
            </a:r>
          </a:p>
          <a:p>
            <a:pPr lvl="1"/>
            <a:r>
              <a:rPr lang="en-US" b="1" i="1"/>
              <a:t>Plugin</a:t>
            </a:r>
            <a:r>
              <a:rPr lang="en-US"/>
              <a:t>: </a:t>
            </a:r>
            <a:endParaRPr lang="en-US" smtClean="0"/>
          </a:p>
          <a:p>
            <a:pPr lvl="2"/>
            <a:r>
              <a:rPr lang="en-US" smtClean="0"/>
              <a:t>If </a:t>
            </a:r>
            <a:r>
              <a:rPr lang="en-US"/>
              <a:t>outA Subsumes </a:t>
            </a:r>
            <a:r>
              <a:rPr lang="en-US" smtClean="0"/>
              <a:t>outQ</a:t>
            </a:r>
          </a:p>
          <a:p>
            <a:pPr lvl="2"/>
            <a:r>
              <a:rPr lang="en-US" smtClean="0"/>
              <a:t>The </a:t>
            </a:r>
            <a:r>
              <a:rPr lang="en-US" smtClean="0"/>
              <a:t>relation between </a:t>
            </a:r>
            <a:r>
              <a:rPr lang="en-US"/>
              <a:t>outA and outR is weaker as compared to </a:t>
            </a:r>
            <a:r>
              <a:rPr lang="en-US" smtClean="0"/>
              <a:t>the previous case since subsumption is indirectly inferred by </a:t>
            </a:r>
            <a:r>
              <a:rPr lang="en-US"/>
              <a:t>the </a:t>
            </a:r>
            <a:r>
              <a:rPr lang="en-US" smtClean="0"/>
              <a:t>reasoner</a:t>
            </a:r>
          </a:p>
          <a:p>
            <a:pPr lvl="2"/>
            <a:r>
              <a:rPr lang="en-US" smtClean="0"/>
              <a:t>It </a:t>
            </a:r>
            <a:r>
              <a:rPr lang="en-US"/>
              <a:t>is assumed that the provider </a:t>
            </a:r>
            <a:r>
              <a:rPr lang="en-US" smtClean="0"/>
              <a:t>has agreed </a:t>
            </a:r>
            <a:r>
              <a:rPr lang="en-US"/>
              <a:t>to support </a:t>
            </a:r>
            <a:r>
              <a:rPr lang="en-US" i="1"/>
              <a:t>some </a:t>
            </a:r>
            <a:r>
              <a:rPr lang="en-US"/>
              <a:t>sub-concepts of </a:t>
            </a:r>
            <a:r>
              <a:rPr lang="en-US" smtClean="0"/>
              <a:t>outA</a:t>
            </a:r>
          </a:p>
          <a:p>
            <a:pPr lvl="2"/>
            <a:r>
              <a:rPr lang="en-US" smtClean="0"/>
              <a:t>We </a:t>
            </a:r>
            <a:r>
              <a:rPr lang="en-US" smtClean="0"/>
              <a:t>hence </a:t>
            </a:r>
            <a:r>
              <a:rPr lang="en-US"/>
              <a:t>infer that outA can be </a:t>
            </a:r>
            <a:r>
              <a:rPr lang="en-US" i="1"/>
              <a:t>plugged in place of </a:t>
            </a:r>
            <a:r>
              <a:rPr lang="en-US" smtClean="0"/>
              <a:t>the required </a:t>
            </a:r>
            <a:r>
              <a:rPr lang="en-US" smtClean="0"/>
              <a:t>outR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D259-6C05-4BE1-832D-CA8BE42DE9C3}" type="slidenum">
              <a:rPr lang="en-US" smtClean="0"/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737686" y="33197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>
                <a:solidFill>
                  <a:schemeClr val="bg1"/>
                </a:solidFill>
              </a:rPr>
              <a:t>/10</a:t>
            </a:r>
            <a:endParaRPr lang="en-US" sz="14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5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Degrees of match </a:t>
            </a:r>
            <a:r>
              <a:rPr lang="en-US" smtClean="0"/>
              <a:t>(2)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smtClean="0"/>
              <a:t>Subsume</a:t>
            </a:r>
            <a:endParaRPr lang="en-US"/>
          </a:p>
          <a:p>
            <a:pPr lvl="1"/>
            <a:r>
              <a:rPr lang="en-US" smtClean="0"/>
              <a:t>If </a:t>
            </a:r>
            <a:r>
              <a:rPr lang="en-US"/>
              <a:t>outQ Subsumes </a:t>
            </a:r>
            <a:r>
              <a:rPr lang="en-US" smtClean="0"/>
              <a:t>outA</a:t>
            </a:r>
          </a:p>
          <a:p>
            <a:pPr lvl="1"/>
            <a:r>
              <a:rPr lang="en-US" smtClean="0"/>
              <a:t>The </a:t>
            </a:r>
            <a:r>
              <a:rPr lang="en-US"/>
              <a:t>set </a:t>
            </a:r>
            <a:r>
              <a:rPr lang="en-US" smtClean="0"/>
              <a:t>of individuals </a:t>
            </a:r>
            <a:r>
              <a:rPr lang="en-US"/>
              <a:t>defined by the concept, outA, 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is </a:t>
            </a:r>
            <a:r>
              <a:rPr lang="en-US"/>
              <a:t>a </a:t>
            </a:r>
            <a:r>
              <a:rPr lang="en-US" smtClean="0"/>
              <a:t>subset of </a:t>
            </a:r>
            <a:r>
              <a:rPr lang="en-US"/>
              <a:t>the set of individuals defined by the concept </a:t>
            </a:r>
            <a:r>
              <a:rPr lang="en-US" smtClean="0"/>
              <a:t>outR</a:t>
            </a:r>
          </a:p>
          <a:p>
            <a:r>
              <a:rPr lang="en-US" b="1" i="1"/>
              <a:t>Fail</a:t>
            </a:r>
            <a:r>
              <a:rPr lang="en-US"/>
              <a:t>: If none of the above conditions are </a:t>
            </a:r>
            <a:r>
              <a:rPr lang="en-US" smtClean="0"/>
              <a:t>satisfied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D259-6C05-4BE1-832D-CA8BE42DE9C3}" type="slidenum">
              <a:rPr lang="en-US" smtClean="0"/>
              <a:t>7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501008"/>
            <a:ext cx="5143500" cy="323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741484" y="46029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>
                <a:solidFill>
                  <a:schemeClr val="bg1"/>
                </a:solidFill>
              </a:rPr>
              <a:t>/10</a:t>
            </a:r>
            <a:endParaRPr lang="en-US" sz="14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55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outcome of </a:t>
            </a:r>
            <a:r>
              <a:rPr lang="en-US" smtClean="0"/>
              <a:t>the matchmaker </a:t>
            </a:r>
            <a:r>
              <a:rPr lang="en-US"/>
              <a:t>depends on the order of the concepts in </a:t>
            </a:r>
            <a:r>
              <a:rPr lang="en-US" smtClean="0"/>
              <a:t>the </a:t>
            </a:r>
            <a:r>
              <a:rPr lang="en-US" i="1" smtClean="0"/>
              <a:t>Query</a:t>
            </a:r>
            <a:endParaRPr lang="en-US"/>
          </a:p>
          <a:p>
            <a:r>
              <a:rPr lang="en-US"/>
              <a:t>Semantic matchmaking should be agnostic of </a:t>
            </a:r>
            <a:r>
              <a:rPr lang="en-US" smtClean="0"/>
              <a:t>the syntactic </a:t>
            </a:r>
            <a:r>
              <a:rPr lang="en-US"/>
              <a:t>ordering of the concepts in the </a:t>
            </a:r>
            <a:r>
              <a:rPr lang="en-US" smtClean="0"/>
              <a:t>Advertisements and Queries</a:t>
            </a:r>
          </a:p>
          <a:p>
            <a:r>
              <a:rPr lang="en-US"/>
              <a:t>instead of the </a:t>
            </a:r>
            <a:r>
              <a:rPr lang="en-US" smtClean="0"/>
              <a:t>greedy approach </a:t>
            </a:r>
            <a:r>
              <a:rPr lang="en-US"/>
              <a:t>adopted by this </a:t>
            </a:r>
            <a:r>
              <a:rPr lang="en-US" smtClean="0"/>
              <a:t>algorithm there could be made better approach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D259-6C05-4BE1-832D-CA8BE42DE9C3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740352" y="56906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>
                <a:solidFill>
                  <a:schemeClr val="bg1"/>
                </a:solidFill>
              </a:rPr>
              <a:t>/10</a:t>
            </a:r>
            <a:endParaRPr lang="en-US" sz="14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31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[1] JENA: Java Framework for Building Semantic </a:t>
            </a:r>
            <a:r>
              <a:rPr lang="en-US" smtClean="0"/>
              <a:t>Web Applications</a:t>
            </a:r>
            <a:r>
              <a:rPr lang="en-US"/>
              <a:t>. </a:t>
            </a:r>
            <a:r>
              <a:rPr lang="en-US" i="1"/>
              <a:t>http://jena.sourceforge.net/</a:t>
            </a:r>
            <a:r>
              <a:rPr lang="en-US"/>
              <a:t>.</a:t>
            </a:r>
          </a:p>
          <a:p>
            <a:r>
              <a:rPr lang="en-US"/>
              <a:t>[2] MINDSWAP: Maryland Information and </a:t>
            </a:r>
            <a:r>
              <a:rPr lang="en-US" smtClean="0"/>
              <a:t>Network Dynamics </a:t>
            </a:r>
            <a:r>
              <a:rPr lang="en-US"/>
              <a:t>Lab Semantic Web Agents Project, OWL-S </a:t>
            </a:r>
            <a:r>
              <a:rPr lang="en-US" smtClean="0"/>
              <a:t>API. </a:t>
            </a:r>
            <a:r>
              <a:rPr lang="en-US" i="1" smtClean="0"/>
              <a:t>http</a:t>
            </a:r>
            <a:r>
              <a:rPr lang="en-US" i="1"/>
              <a:t>://www.mindswap.org/2004/owl-s/api/</a:t>
            </a:r>
            <a:r>
              <a:rPr lang="en-US"/>
              <a:t>.</a:t>
            </a:r>
          </a:p>
          <a:p>
            <a:r>
              <a:rPr lang="en-US"/>
              <a:t>[3] North American Industry Classification </a:t>
            </a:r>
            <a:r>
              <a:rPr lang="en-US" smtClean="0"/>
              <a:t>System. </a:t>
            </a:r>
            <a:r>
              <a:rPr lang="en-US" i="1" smtClean="0"/>
              <a:t>http</a:t>
            </a:r>
            <a:r>
              <a:rPr lang="en-US" i="1"/>
              <a:t>://www.naics.com/</a:t>
            </a:r>
            <a:r>
              <a:rPr lang="en-US"/>
              <a:t>.</a:t>
            </a:r>
          </a:p>
          <a:p>
            <a:r>
              <a:rPr lang="en-US"/>
              <a:t>[4] OWL-S Service Retrieval Test Collection. Version </a:t>
            </a:r>
            <a:r>
              <a:rPr lang="en-US" smtClean="0"/>
              <a:t>2.1. </a:t>
            </a:r>
            <a:r>
              <a:rPr lang="en-US" i="1" smtClean="0"/>
              <a:t>http</a:t>
            </a:r>
            <a:r>
              <a:rPr lang="en-US" i="1"/>
              <a:t>://projects.semwebcentral.org/projects/owls-tc/</a:t>
            </a:r>
            <a:r>
              <a:rPr lang="en-US"/>
              <a:t>.</a:t>
            </a:r>
          </a:p>
          <a:p>
            <a:r>
              <a:rPr lang="en-US"/>
              <a:t>[5] Pellet: An OWL DL Reasoner. </a:t>
            </a:r>
            <a:r>
              <a:rPr lang="en-US" i="1"/>
              <a:t>http://pellet.owldl.com/</a:t>
            </a:r>
            <a:r>
              <a:rPr lang="en-US"/>
              <a:t>.</a:t>
            </a:r>
          </a:p>
          <a:p>
            <a:r>
              <a:rPr lang="en-US"/>
              <a:t>[6] Protege: Ontology Editor and Knowledge-base </a:t>
            </a:r>
            <a:r>
              <a:rPr lang="en-US" smtClean="0"/>
              <a:t>framework. </a:t>
            </a:r>
            <a:r>
              <a:rPr lang="en-US" i="1" smtClean="0"/>
              <a:t>http</a:t>
            </a:r>
            <a:r>
              <a:rPr lang="en-US" i="1"/>
              <a:t>://protege.stanford.edu/</a:t>
            </a:r>
            <a:r>
              <a:rPr lang="en-US"/>
              <a:t>.</a:t>
            </a:r>
          </a:p>
          <a:p>
            <a:r>
              <a:rPr lang="en-US"/>
              <a:t>[7] RacerPro: OWL Reasoner and Inference Server for </a:t>
            </a:r>
            <a:r>
              <a:rPr lang="en-US" smtClean="0"/>
              <a:t>the Semantic </a:t>
            </a:r>
            <a:r>
              <a:rPr lang="en-US"/>
              <a:t>Web. </a:t>
            </a:r>
            <a:r>
              <a:rPr lang="en-US" i="1"/>
              <a:t>http://www.racer-systems.com/</a:t>
            </a:r>
            <a:r>
              <a:rPr lang="en-US"/>
              <a:t>.</a:t>
            </a:r>
          </a:p>
          <a:p>
            <a:r>
              <a:rPr lang="en-US"/>
              <a:t>[8] Universal Description Discovery and Integration (UDDI</a:t>
            </a:r>
            <a:r>
              <a:rPr lang="en-US" smtClean="0"/>
              <a:t>). </a:t>
            </a:r>
            <a:r>
              <a:rPr lang="en-US" i="1" smtClean="0"/>
              <a:t>http</a:t>
            </a:r>
            <a:r>
              <a:rPr lang="en-US" i="1"/>
              <a:t>://uddi.org</a:t>
            </a:r>
            <a:r>
              <a:rPr lang="en-US" i="1" smtClean="0"/>
              <a:t>/</a:t>
            </a:r>
            <a:r>
              <a:rPr lang="en-US" smtClean="0"/>
              <a:t>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D259-6C05-4BE1-832D-CA8BE42DE9C3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740352" y="56906"/>
            <a:ext cx="8181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mtClean="0">
                <a:solidFill>
                  <a:schemeClr val="bg1"/>
                </a:solidFill>
              </a:rPr>
              <a:t>/10</a:t>
            </a:r>
            <a:endParaRPr lang="en-US" sz="14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27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154</TotalTime>
  <Words>387</Words>
  <Application>Microsoft Office PowerPoint</Application>
  <PresentationFormat>On-screen Show (4:3)</PresentationFormat>
  <Paragraphs>74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Clarity</vt:lpstr>
      <vt:lpstr>Semantic Matchmaking Algorithm</vt:lpstr>
      <vt:lpstr>Introduction </vt:lpstr>
      <vt:lpstr>Algorithm</vt:lpstr>
      <vt:lpstr>Algorithm(2)</vt:lpstr>
      <vt:lpstr>Algorithm(3)</vt:lpstr>
      <vt:lpstr>Degrees of match (1)</vt:lpstr>
      <vt:lpstr>Degrees of match (2)</vt:lpstr>
      <vt:lpstr>Conclusion</vt:lpstr>
      <vt:lpstr>References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Semantic Matchmaking Algorithm</dc:title>
  <dc:creator>admin</dc:creator>
  <cp:lastModifiedBy>admin</cp:lastModifiedBy>
  <cp:revision>16</cp:revision>
  <dcterms:created xsi:type="dcterms:W3CDTF">2011-12-23T13:58:07Z</dcterms:created>
  <dcterms:modified xsi:type="dcterms:W3CDTF">2011-12-25T16:25:03Z</dcterms:modified>
</cp:coreProperties>
</file>